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1" r:id="rId2"/>
    <p:sldId id="264" r:id="rId3"/>
    <p:sldId id="262" r:id="rId4"/>
    <p:sldId id="265" r:id="rId5"/>
    <p:sldId id="258" r:id="rId6"/>
    <p:sldId id="263" r:id="rId7"/>
    <p:sldId id="25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B4823A-30D3-4902-8831-D6B60BD6510E}" type="datetimeFigureOut">
              <a:rPr lang="en-US" smtClean="0"/>
              <a:pPr/>
              <a:t>6/9/2015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CB6E91-EEEF-4AB0-B8C4-0B6A959B0E33}" type="slidenum">
              <a:rPr lang="en-US" smtClean="0"/>
              <a:pPr/>
              <a:t>‹#›</a:t>
            </a:fld>
            <a:endParaRPr lang="en-US"/>
          </a:p>
        </p:txBody>
      </p:sp>
    </p:spTree>
    <p:extLst>
      <p:ext uri="{BB962C8B-B14F-4D97-AF65-F5344CB8AC3E}">
        <p14:creationId xmlns:p14="http://schemas.microsoft.com/office/powerpoint/2010/main" val="974258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CB6E91-EEEF-4AB0-B8C4-0B6A959B0E33}" type="slidenum">
              <a:rPr lang="en-US" smtClean="0"/>
              <a:pPr/>
              <a:t>2</a:t>
            </a:fld>
            <a:endParaRPr lang="en-US"/>
          </a:p>
        </p:txBody>
      </p:sp>
    </p:spTree>
    <p:extLst>
      <p:ext uri="{BB962C8B-B14F-4D97-AF65-F5344CB8AC3E}">
        <p14:creationId xmlns:p14="http://schemas.microsoft.com/office/powerpoint/2010/main" val="3200130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DBD63D-4440-405B-80A9-3F1047F29FD0}" type="slidenum">
              <a:rPr lang="en-US"/>
              <a:pPr fontAlgn="base">
                <a:spcBef>
                  <a:spcPct val="0"/>
                </a:spcBef>
                <a:spcAft>
                  <a:spcPct val="0"/>
                </a:spcAft>
              </a:pPr>
              <a:t>5</a:t>
            </a:fld>
            <a:endParaRPr lang="en-US"/>
          </a:p>
        </p:txBody>
      </p:sp>
      <p:sp>
        <p:nvSpPr>
          <p:cNvPr id="1484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84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3917602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DBD63D-4440-405B-80A9-3F1047F29FD0}" type="slidenum">
              <a:rPr lang="en-US"/>
              <a:pPr fontAlgn="base">
                <a:spcBef>
                  <a:spcPct val="0"/>
                </a:spcBef>
                <a:spcAft>
                  <a:spcPct val="0"/>
                </a:spcAft>
              </a:pPr>
              <a:t>6</a:t>
            </a:fld>
            <a:endParaRPr lang="en-US"/>
          </a:p>
        </p:txBody>
      </p:sp>
      <p:sp>
        <p:nvSpPr>
          <p:cNvPr id="1484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84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3050370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69C51ABE-7052-4C68-B7DC-66ECB1726F99}" type="slidenum">
              <a:rPr lang="en-US" smtClean="0"/>
              <a:pPr/>
              <a:t>7</a:t>
            </a:fld>
            <a:endParaRPr lang="en-US" smtClean="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82833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There are 3 components to the </a:t>
            </a:r>
            <a:br>
              <a:rPr lang="en-US" dirty="0" smtClean="0"/>
            </a:br>
            <a:r>
              <a:rPr lang="en-US" dirty="0" smtClean="0"/>
              <a:t>ITC Certification Portfolio</a:t>
            </a:r>
            <a:endParaRPr lang="en-US" dirty="0"/>
          </a:p>
        </p:txBody>
      </p:sp>
      <p:sp>
        <p:nvSpPr>
          <p:cNvPr id="1026" name="Documents"/>
          <p:cNvSpPr>
            <a:spLocks noGrp="1" noEditPoints="1" noChangeArrowheads="1"/>
          </p:cNvSpPr>
          <p:nvPr>
            <p:ph idx="1"/>
          </p:nvPr>
        </p:nvSpPr>
        <p:spPr bwMode="auto">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normAutofit fontScale="85000" lnSpcReduction="10000"/>
          </a:bodyPr>
          <a:lstStyle/>
          <a:p>
            <a:pPr marL="514350" indent="-514350">
              <a:buFont typeface="+mj-lt"/>
              <a:buAutoNum type="arabicPeriod"/>
            </a:pPr>
            <a:endParaRPr lang="en-US" dirty="0" smtClean="0"/>
          </a:p>
          <a:p>
            <a:pPr marL="514350" indent="-514350">
              <a:buFont typeface="+mj-lt"/>
              <a:buAutoNum type="arabicPeriod"/>
            </a:pPr>
            <a:r>
              <a:rPr lang="en-US" dirty="0" smtClean="0"/>
              <a:t>Reflecting on yourself as a </a:t>
            </a:r>
            <a:r>
              <a:rPr lang="en-US" dirty="0" err="1" smtClean="0"/>
              <a:t>coachee</a:t>
            </a:r>
            <a:endParaRPr lang="en-US" dirty="0" smtClean="0"/>
          </a:p>
          <a:p>
            <a:pPr marL="514350" indent="-514350">
              <a:buFont typeface="+mj-lt"/>
              <a:buAutoNum type="arabicPeriod"/>
            </a:pPr>
            <a:r>
              <a:rPr lang="en-US" dirty="0" smtClean="0"/>
              <a:t>ITC Tracking Book [client work; coach response; coach reflection]</a:t>
            </a:r>
          </a:p>
          <a:p>
            <a:pPr marL="514350" indent="-514350">
              <a:buFont typeface="+mj-lt"/>
              <a:buAutoNum type="arabicPeriod"/>
            </a:pPr>
            <a:r>
              <a:rPr lang="en-US" dirty="0" smtClean="0"/>
              <a:t>Reflecting on your work as coach</a:t>
            </a:r>
          </a:p>
          <a:p>
            <a:pPr>
              <a:buNone/>
            </a:pPr>
            <a:endParaRPr lang="en-US" dirty="0" smtClean="0">
              <a:solidFill>
                <a:srgbClr val="0066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1: Reflecting on yourself </a:t>
            </a:r>
            <a:br>
              <a:rPr lang="en-US" dirty="0" smtClean="0"/>
            </a:br>
            <a:r>
              <a:rPr lang="en-US" dirty="0" smtClean="0"/>
              <a:t>as a </a:t>
            </a:r>
            <a:r>
              <a:rPr lang="en-US" dirty="0" err="1" smtClean="0"/>
              <a:t>coachee</a:t>
            </a:r>
            <a:endParaRPr lang="en-US" dirty="0"/>
          </a:p>
        </p:txBody>
      </p:sp>
      <p:sp>
        <p:nvSpPr>
          <p:cNvPr id="1026" name="Documents"/>
          <p:cNvSpPr>
            <a:spLocks noGrp="1" noEditPoints="1" noChangeArrowheads="1"/>
          </p:cNvSpPr>
          <p:nvPr>
            <p:ph idx="1"/>
          </p:nvPr>
        </p:nvSpPr>
        <p:spPr bwMode="auto">
          <a:xfrm>
            <a:off x="533400" y="1371600"/>
            <a:ext cx="8382000" cy="480060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noAutofit/>
          </a:bodyPr>
          <a:lstStyle/>
          <a:p>
            <a:pPr marL="514350" indent="-514350"/>
            <a:r>
              <a:rPr lang="en-US" sz="1800" dirty="0" smtClean="0"/>
              <a:t>What changed for/in you? How did that happen? </a:t>
            </a:r>
          </a:p>
          <a:p>
            <a:pPr marL="514350" indent="-514350"/>
            <a:r>
              <a:rPr lang="en-US" sz="1800" dirty="0" smtClean="0"/>
              <a:t>What are the biggest take-</a:t>
            </a:r>
            <a:r>
              <a:rPr lang="en-US" sz="1800" dirty="0" err="1" smtClean="0"/>
              <a:t>aways</a:t>
            </a:r>
            <a:r>
              <a:rPr lang="en-US" sz="1800" dirty="0" smtClean="0"/>
              <a:t> from your being a </a:t>
            </a:r>
            <a:r>
              <a:rPr lang="en-US" sz="1800" dirty="0" err="1" smtClean="0"/>
              <a:t>coachee</a:t>
            </a:r>
            <a:r>
              <a:rPr lang="en-US" sz="1800" dirty="0" smtClean="0"/>
              <a:t> to your being a coach? </a:t>
            </a:r>
          </a:p>
          <a:p>
            <a:pPr marL="514350" indent="-514350"/>
            <a:r>
              <a:rPr lang="en-US" sz="1800" dirty="0" smtClean="0"/>
              <a:t>In what way does your experience of being coached influence how you coach or will coach others?</a:t>
            </a:r>
          </a:p>
          <a:p>
            <a:pPr marL="514350" indent="-514350"/>
            <a:r>
              <a:rPr lang="en-US" sz="1800" dirty="0" smtClean="0"/>
              <a:t> What, if anything, do you find yourself thinking or feeling differently about as you engage your client (or imagine engaging future clients)? Are there dimensions you find yourself paying more or less attention to compared to your usual form of coaching? </a:t>
            </a:r>
          </a:p>
        </p:txBody>
      </p:sp>
      <p:sp>
        <p:nvSpPr>
          <p:cNvPr id="5" name="Rounded Rectangular Callout 4"/>
          <p:cNvSpPr/>
          <p:nvPr/>
        </p:nvSpPr>
        <p:spPr>
          <a:xfrm>
            <a:off x="6629400" y="1371600"/>
            <a:ext cx="2286000" cy="1222248"/>
          </a:xfrm>
          <a:prstGeom prst="wedgeRoundRectCallout">
            <a:avLst>
              <a:gd name="adj1" fmla="val -32708"/>
              <a:gd name="adj2" fmla="val 788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Choose one or two questions. No more than 2 pages, please</a:t>
            </a:r>
            <a:endParaRPr lang="en-US" dirty="0"/>
          </a:p>
        </p:txBody>
      </p:sp>
      <p:sp>
        <p:nvSpPr>
          <p:cNvPr id="6" name="TextBox 5"/>
          <p:cNvSpPr txBox="1"/>
          <p:nvPr/>
        </p:nvSpPr>
        <p:spPr>
          <a:xfrm>
            <a:off x="381000" y="6211669"/>
            <a:ext cx="8458200" cy="646331"/>
          </a:xfrm>
          <a:prstGeom prst="rect">
            <a:avLst/>
          </a:prstGeom>
          <a:noFill/>
        </p:spPr>
        <p:txBody>
          <a:bodyPr wrap="square" rtlCol="0">
            <a:spAutoFit/>
          </a:bodyPr>
          <a:lstStyle/>
          <a:p>
            <a:pPr algn="ctr"/>
            <a:r>
              <a:rPr lang="en-US" b="1" dirty="0" smtClean="0"/>
              <a:t>Note: you can find these questions listed in the Portfolio Guidelines document. (See Residency 2 binder materials  on MAW CCP site)</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2823332" y="1600200"/>
            <a:ext cx="3497335" cy="4525963"/>
          </a:xfrm>
          <a:prstGeom prst="rect">
            <a:avLst/>
          </a:prstGeom>
          <a:noFill/>
          <a:ln w="9525">
            <a:noFill/>
            <a:miter lim="800000"/>
            <a:headEnd/>
            <a:tailEnd/>
          </a:ln>
        </p:spPr>
      </p:pic>
      <p:sp>
        <p:nvSpPr>
          <p:cNvPr id="5" name="Title 4"/>
          <p:cNvSpPr>
            <a:spLocks noGrp="1"/>
          </p:cNvSpPr>
          <p:nvPr>
            <p:ph type="title"/>
          </p:nvPr>
        </p:nvSpPr>
        <p:spPr>
          <a:xfrm>
            <a:off x="457200" y="274638"/>
            <a:ext cx="8534400" cy="1143000"/>
          </a:xfrm>
        </p:spPr>
        <p:txBody>
          <a:bodyPr>
            <a:normAutofit fontScale="90000"/>
          </a:bodyPr>
          <a:lstStyle/>
          <a:p>
            <a:pPr algn="l"/>
            <a:r>
              <a:rPr lang="en-US" dirty="0" smtClean="0"/>
              <a:t>Part 2: The “ITC Tracking Book” </a:t>
            </a:r>
            <a:r>
              <a:rPr lang="en-US" i="1" dirty="0" smtClean="0"/>
              <a:t>is the backbone</a:t>
            </a:r>
            <a:r>
              <a:rPr lang="en-US" dirty="0" smtClean="0"/>
              <a:t> of your ITC portfolio</a:t>
            </a:r>
            <a:endParaRPr lang="en-US" dirty="0"/>
          </a:p>
        </p:txBody>
      </p:sp>
      <p:sp>
        <p:nvSpPr>
          <p:cNvPr id="6" name="TextBox 5"/>
          <p:cNvSpPr txBox="1"/>
          <p:nvPr/>
        </p:nvSpPr>
        <p:spPr>
          <a:xfrm>
            <a:off x="1524000" y="6324601"/>
            <a:ext cx="6858000" cy="369332"/>
          </a:xfrm>
          <a:prstGeom prst="rect">
            <a:avLst/>
          </a:prstGeom>
          <a:noFill/>
        </p:spPr>
        <p:txBody>
          <a:bodyPr wrap="square" rtlCol="0">
            <a:spAutoFit/>
          </a:bodyPr>
          <a:lstStyle/>
          <a:p>
            <a:r>
              <a:rPr lang="en-US" dirty="0" smtClean="0"/>
              <a:t>Note: the Tracking Book has its own tab in the CCP binder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3: Reflecting on yourself </a:t>
            </a:r>
            <a:br>
              <a:rPr lang="en-US" dirty="0" smtClean="0"/>
            </a:br>
            <a:r>
              <a:rPr lang="en-US" dirty="0" smtClean="0"/>
              <a:t>as a coach</a:t>
            </a:r>
            <a:endParaRPr lang="en-US" dirty="0"/>
          </a:p>
        </p:txBody>
      </p:sp>
      <p:sp>
        <p:nvSpPr>
          <p:cNvPr id="1026" name="Documents"/>
          <p:cNvSpPr>
            <a:spLocks noGrp="1" noEditPoints="1" noChangeArrowheads="1"/>
          </p:cNvSpPr>
          <p:nvPr>
            <p:ph idx="1"/>
          </p:nvPr>
        </p:nvSpPr>
        <p:spPr bwMode="auto">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normAutofit fontScale="77500" lnSpcReduction="20000"/>
          </a:bodyPr>
          <a:lstStyle/>
          <a:p>
            <a:pPr marL="514350" indent="-514350">
              <a:buFont typeface="+mj-lt"/>
              <a:buAutoNum type="arabicPeriod"/>
            </a:pPr>
            <a:endParaRPr lang="en-US" dirty="0" smtClean="0"/>
          </a:p>
          <a:p>
            <a:r>
              <a:rPr lang="en-US" dirty="0" smtClean="0"/>
              <a:t>Strength</a:t>
            </a:r>
          </a:p>
          <a:p>
            <a:r>
              <a:rPr lang="en-US" dirty="0" smtClean="0"/>
              <a:t>Less than optimal (analyze &amp; offer alternative)</a:t>
            </a:r>
          </a:p>
          <a:p>
            <a:r>
              <a:rPr lang="en-US" dirty="0" smtClean="0"/>
              <a:t>A puzzle or challenge about what to do</a:t>
            </a:r>
          </a:p>
          <a:p>
            <a:r>
              <a:rPr lang="en-US" dirty="0" smtClean="0"/>
              <a:t>Mindset – behavior connection</a:t>
            </a:r>
          </a:p>
          <a:p>
            <a:r>
              <a:rPr lang="en-US" dirty="0" smtClean="0"/>
              <a:t>Assess your listening</a:t>
            </a:r>
          </a:p>
          <a:p>
            <a:pPr marL="514350" indent="-514350">
              <a:buNone/>
            </a:pPr>
            <a:endParaRPr lang="en-US" dirty="0" smtClean="0"/>
          </a:p>
          <a:p>
            <a:pPr>
              <a:buNone/>
            </a:pPr>
            <a:endParaRPr lang="en-US" dirty="0" smtClean="0">
              <a:solidFill>
                <a:srgbClr val="0066FF"/>
              </a:solidFill>
            </a:endParaRPr>
          </a:p>
        </p:txBody>
      </p:sp>
      <p:sp>
        <p:nvSpPr>
          <p:cNvPr id="4" name="Rounded Rectangular Callout 3"/>
          <p:cNvSpPr/>
          <p:nvPr/>
        </p:nvSpPr>
        <p:spPr>
          <a:xfrm>
            <a:off x="6019800" y="1447800"/>
            <a:ext cx="2286000" cy="1222248"/>
          </a:xfrm>
          <a:prstGeom prst="wedgeRoundRectCallout">
            <a:avLst>
              <a:gd name="adj1" fmla="val -32708"/>
              <a:gd name="adj2" fmla="val 788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 all questions. No more than 4 pages, please</a:t>
            </a:r>
            <a:endParaRPr lang="en-US" dirty="0"/>
          </a:p>
        </p:txBody>
      </p:sp>
      <p:sp>
        <p:nvSpPr>
          <p:cNvPr id="5" name="TextBox 4"/>
          <p:cNvSpPr txBox="1"/>
          <p:nvPr/>
        </p:nvSpPr>
        <p:spPr>
          <a:xfrm>
            <a:off x="457200" y="6211669"/>
            <a:ext cx="8458200" cy="646331"/>
          </a:xfrm>
          <a:prstGeom prst="rect">
            <a:avLst/>
          </a:prstGeom>
          <a:noFill/>
        </p:spPr>
        <p:txBody>
          <a:bodyPr wrap="square" rtlCol="0">
            <a:spAutoFit/>
          </a:bodyPr>
          <a:lstStyle/>
          <a:p>
            <a:pPr algn="ctr"/>
            <a:r>
              <a:rPr lang="en-US" b="1" dirty="0" smtClean="0"/>
              <a:t>Note: you can find these questions listed in the Portfolio Guidelines document. (See Residency 2 binder materials  on MAW CCP site)</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rtlCol="0">
            <a:normAutofit/>
          </a:bodyPr>
          <a:lstStyle/>
          <a:p>
            <a:pPr fontAlgn="auto">
              <a:spcAft>
                <a:spcPts val="0"/>
              </a:spcAft>
              <a:defRPr/>
            </a:pPr>
            <a:r>
              <a:rPr lang="en-US" altLang="ko-KR" sz="4000" b="1" dirty="0" smtClean="0">
                <a:ea typeface="Gulim" pitchFamily="34" charset="-127"/>
              </a:rPr>
              <a:t>What are we looking for in a portfolio? </a:t>
            </a:r>
            <a:endParaRPr lang="en-US" sz="4000" b="1" dirty="0" smtClean="0"/>
          </a:p>
        </p:txBody>
      </p:sp>
      <p:sp>
        <p:nvSpPr>
          <p:cNvPr id="147458" name="Rectangle 3"/>
          <p:cNvSpPr>
            <a:spLocks noGrp="1" noChangeArrowheads="1"/>
          </p:cNvSpPr>
          <p:nvPr>
            <p:ph type="body" idx="1"/>
          </p:nvPr>
        </p:nvSpPr>
        <p:spPr>
          <a:xfrm>
            <a:off x="457200" y="1143000"/>
            <a:ext cx="8229600" cy="5334000"/>
          </a:xfrm>
        </p:spPr>
        <p:txBody>
          <a:bodyPr>
            <a:normAutofit fontScale="85000" lnSpcReduction="10000"/>
          </a:bodyPr>
          <a:lstStyle/>
          <a:p>
            <a:pPr>
              <a:buNone/>
            </a:pPr>
            <a:r>
              <a:rPr lang="en-US" u="sng" dirty="0" smtClean="0"/>
              <a:t>Bottom line</a:t>
            </a:r>
            <a:r>
              <a:rPr lang="en-US" dirty="0" smtClean="0"/>
              <a:t>: we are looking for clear evidence that you know how to: </a:t>
            </a:r>
          </a:p>
          <a:p>
            <a:pPr>
              <a:buNone/>
            </a:pPr>
            <a:endParaRPr lang="en-US" dirty="0" smtClean="0"/>
          </a:p>
          <a:p>
            <a:r>
              <a:rPr lang="en-US" dirty="0" smtClean="0"/>
              <a:t>plan for your client sessions using ITC criteria;</a:t>
            </a:r>
          </a:p>
          <a:p>
            <a:r>
              <a:rPr lang="en-US" dirty="0" smtClean="0"/>
              <a:t>interact with your client using both listening hats; </a:t>
            </a:r>
          </a:p>
          <a:p>
            <a:r>
              <a:rPr lang="en-US" dirty="0" smtClean="0"/>
              <a:t>reflect on your client work using ITC tools and concepts (including , if relevant, what you know about your own immunity as it relates to coaching); and</a:t>
            </a:r>
          </a:p>
          <a:p>
            <a:r>
              <a:rPr lang="en-US" dirty="0" smtClean="0"/>
              <a:t>help your client make progress on an improvement goal via shifts in mindset (not just behavior)</a:t>
            </a:r>
          </a:p>
          <a:p>
            <a:pPr>
              <a:buNone/>
            </a:pP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rtlCol="0">
            <a:normAutofit/>
          </a:bodyPr>
          <a:lstStyle/>
          <a:p>
            <a:pPr fontAlgn="auto">
              <a:spcAft>
                <a:spcPts val="0"/>
              </a:spcAft>
              <a:defRPr/>
            </a:pPr>
            <a:r>
              <a:rPr lang="en-US" altLang="ko-KR" sz="4000" b="1" dirty="0" smtClean="0">
                <a:ea typeface="Gulim" pitchFamily="34" charset="-127"/>
              </a:rPr>
              <a:t>What are we looking for in a portfolio? </a:t>
            </a:r>
            <a:endParaRPr lang="en-US" sz="4000" b="1" dirty="0" smtClean="0"/>
          </a:p>
        </p:txBody>
      </p:sp>
      <p:sp>
        <p:nvSpPr>
          <p:cNvPr id="147458" name="Rectangle 3"/>
          <p:cNvSpPr>
            <a:spLocks noGrp="1" noChangeArrowheads="1"/>
          </p:cNvSpPr>
          <p:nvPr>
            <p:ph type="body" idx="1"/>
          </p:nvPr>
        </p:nvSpPr>
        <p:spPr>
          <a:xfrm>
            <a:off x="457200" y="1143000"/>
            <a:ext cx="8229600" cy="5334000"/>
          </a:xfrm>
        </p:spPr>
        <p:txBody>
          <a:bodyPr>
            <a:normAutofit/>
          </a:bodyPr>
          <a:lstStyle/>
          <a:p>
            <a:pPr>
              <a:buNone/>
            </a:pPr>
            <a:r>
              <a:rPr lang="en-US" u="sng" dirty="0" smtClean="0"/>
              <a:t>We need you to: </a:t>
            </a:r>
            <a:r>
              <a:rPr lang="en-US" dirty="0" smtClean="0"/>
              <a:t/>
            </a:r>
            <a:br>
              <a:rPr lang="en-US" dirty="0" smtClean="0"/>
            </a:br>
            <a:endParaRPr lang="en-US" dirty="0" smtClean="0"/>
          </a:p>
        </p:txBody>
      </p:sp>
      <p:sp>
        <p:nvSpPr>
          <p:cNvPr id="4" name="Rectangle 3"/>
          <p:cNvSpPr/>
          <p:nvPr/>
        </p:nvSpPr>
        <p:spPr>
          <a:xfrm>
            <a:off x="533400" y="1905000"/>
            <a:ext cx="8153400" cy="4579715"/>
          </a:xfrm>
          <a:prstGeom prst="rect">
            <a:avLst/>
          </a:prstGeom>
        </p:spPr>
        <p:txBody>
          <a:bodyPr wrap="square">
            <a:spAutoFit/>
          </a:bodyPr>
          <a:lstStyle/>
          <a:p>
            <a:pPr>
              <a:lnSpc>
                <a:spcPct val="90000"/>
              </a:lnSpc>
              <a:buFont typeface="Arial" pitchFamily="34" charset="0"/>
              <a:buChar char="•"/>
            </a:pPr>
            <a:r>
              <a:rPr lang="en-US" sz="3600" dirty="0" smtClean="0">
                <a:solidFill>
                  <a:srgbClr val="00B050"/>
                </a:solidFill>
              </a:rPr>
              <a:t>Limit your portfolio to 50 pages</a:t>
            </a:r>
          </a:p>
          <a:p>
            <a:pPr>
              <a:lnSpc>
                <a:spcPct val="90000"/>
              </a:lnSpc>
              <a:buFont typeface="Arial" pitchFamily="34" charset="0"/>
              <a:buChar char="•"/>
            </a:pPr>
            <a:r>
              <a:rPr lang="en-US" sz="3600" dirty="0" smtClean="0">
                <a:solidFill>
                  <a:srgbClr val="00B050"/>
                </a:solidFill>
              </a:rPr>
              <a:t>Be consistently clear what BA your client is working on</a:t>
            </a:r>
          </a:p>
          <a:p>
            <a:pPr>
              <a:lnSpc>
                <a:spcPct val="90000"/>
              </a:lnSpc>
              <a:buFont typeface="Arial" pitchFamily="34" charset="0"/>
              <a:buChar char="•"/>
            </a:pPr>
            <a:r>
              <a:rPr lang="en-US" sz="3600" dirty="0" smtClean="0">
                <a:solidFill>
                  <a:srgbClr val="00B050"/>
                </a:solidFill>
              </a:rPr>
              <a:t>Include </a:t>
            </a:r>
            <a:r>
              <a:rPr lang="en-US" sz="3600" i="1" dirty="0" smtClean="0">
                <a:solidFill>
                  <a:srgbClr val="00B050"/>
                </a:solidFill>
              </a:rPr>
              <a:t>at least </a:t>
            </a:r>
            <a:r>
              <a:rPr lang="en-US" sz="3600" dirty="0" smtClean="0">
                <a:solidFill>
                  <a:srgbClr val="00B050"/>
                </a:solidFill>
              </a:rPr>
              <a:t>one test of the BA</a:t>
            </a:r>
          </a:p>
          <a:p>
            <a:pPr>
              <a:lnSpc>
                <a:spcPct val="90000"/>
              </a:lnSpc>
              <a:buFont typeface="Arial" pitchFamily="34" charset="0"/>
              <a:buChar char="•"/>
            </a:pPr>
            <a:r>
              <a:rPr lang="en-US" sz="3600" dirty="0" smtClean="0">
                <a:solidFill>
                  <a:srgbClr val="00B050"/>
                </a:solidFill>
              </a:rPr>
              <a:t>Include the contact information for your portfolio client (on page 1 please)</a:t>
            </a:r>
          </a:p>
          <a:p>
            <a:pPr>
              <a:lnSpc>
                <a:spcPct val="90000"/>
              </a:lnSpc>
              <a:buFont typeface="Arial" pitchFamily="34" charset="0"/>
              <a:buChar char="•"/>
            </a:pPr>
            <a:r>
              <a:rPr lang="en-US" sz="3600" dirty="0" smtClean="0">
                <a:solidFill>
                  <a:srgbClr val="00B050"/>
                </a:solidFill>
              </a:rPr>
              <a:t>If you did not do a survey with your portfolio client, include your practice client’s survey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0"/>
            <a:ext cx="8229600" cy="1417638"/>
          </a:xfrm>
        </p:spPr>
        <p:txBody>
          <a:bodyPr>
            <a:normAutofit/>
          </a:bodyPr>
          <a:lstStyle/>
          <a:p>
            <a:pPr eaLnBrk="1" hangingPunct="1"/>
            <a:r>
              <a:rPr lang="en-US" dirty="0" smtClean="0"/>
              <a:t>ITC Certification Process</a:t>
            </a:r>
          </a:p>
        </p:txBody>
      </p:sp>
      <p:sp>
        <p:nvSpPr>
          <p:cNvPr id="78851" name="Rectangle 3"/>
          <p:cNvSpPr>
            <a:spLocks noGrp="1" noChangeArrowheads="1"/>
          </p:cNvSpPr>
          <p:nvPr>
            <p:ph type="body" idx="1"/>
          </p:nvPr>
        </p:nvSpPr>
        <p:spPr>
          <a:xfrm>
            <a:off x="381000" y="1600200"/>
            <a:ext cx="8229600" cy="4983163"/>
          </a:xfrm>
        </p:spPr>
        <p:txBody>
          <a:bodyPr>
            <a:normAutofit fontScale="92500"/>
          </a:bodyPr>
          <a:lstStyle/>
          <a:p>
            <a:pPr marL="514350" indent="-514350">
              <a:lnSpc>
                <a:spcPct val="90000"/>
              </a:lnSpc>
              <a:buFont typeface="+mj-lt"/>
              <a:buAutoNum type="arabicPeriod"/>
            </a:pPr>
            <a:r>
              <a:rPr lang="en-US" dirty="0" smtClean="0">
                <a:solidFill>
                  <a:srgbClr val="00B050"/>
                </a:solidFill>
              </a:rPr>
              <a:t>You submit your completed portfolio to us </a:t>
            </a:r>
            <a:r>
              <a:rPr lang="en-US" smtClean="0">
                <a:solidFill>
                  <a:srgbClr val="00B050"/>
                </a:solidFill>
              </a:rPr>
              <a:t>between September 1</a:t>
            </a:r>
            <a:r>
              <a:rPr lang="en-US" baseline="30000" smtClean="0">
                <a:solidFill>
                  <a:srgbClr val="00B050"/>
                </a:solidFill>
              </a:rPr>
              <a:t>st</a:t>
            </a:r>
            <a:r>
              <a:rPr lang="en-US" smtClean="0">
                <a:solidFill>
                  <a:srgbClr val="00B050"/>
                </a:solidFill>
              </a:rPr>
              <a:t> </a:t>
            </a:r>
            <a:r>
              <a:rPr lang="en-US" dirty="0" smtClean="0">
                <a:solidFill>
                  <a:srgbClr val="00B050"/>
                </a:solidFill>
              </a:rPr>
              <a:t>– </a:t>
            </a:r>
            <a:r>
              <a:rPr lang="en-US" smtClean="0">
                <a:solidFill>
                  <a:srgbClr val="00B050"/>
                </a:solidFill>
              </a:rPr>
              <a:t>September 15</a:t>
            </a:r>
            <a:r>
              <a:rPr lang="en-US" baseline="30000" smtClean="0">
                <a:solidFill>
                  <a:srgbClr val="00B050"/>
                </a:solidFill>
              </a:rPr>
              <a:t>th</a:t>
            </a:r>
            <a:endParaRPr lang="en-US" baseline="30000" dirty="0" smtClean="0">
              <a:solidFill>
                <a:srgbClr val="00B050"/>
              </a:solidFill>
            </a:endParaRPr>
          </a:p>
          <a:p>
            <a:pPr marL="457200" indent="-457200">
              <a:lnSpc>
                <a:spcPct val="90000"/>
              </a:lnSpc>
              <a:buFont typeface="+mj-lt"/>
              <a:buAutoNum type="arabicPeriod"/>
            </a:pPr>
            <a:endParaRPr lang="en-US" sz="2400" dirty="0" smtClean="0">
              <a:solidFill>
                <a:srgbClr val="00B050"/>
              </a:solidFill>
            </a:endParaRPr>
          </a:p>
          <a:p>
            <a:pPr marL="514350" indent="-514350">
              <a:lnSpc>
                <a:spcPct val="90000"/>
              </a:lnSpc>
              <a:buFont typeface="+mj-lt"/>
              <a:buAutoNum type="arabicPeriod"/>
            </a:pPr>
            <a:r>
              <a:rPr lang="en-US" dirty="0" smtClean="0">
                <a:solidFill>
                  <a:srgbClr val="00B050"/>
                </a:solidFill>
              </a:rPr>
              <a:t>Bob or Lisa reads your portfolio</a:t>
            </a:r>
          </a:p>
          <a:p>
            <a:pPr marL="514350" indent="-514350">
              <a:lnSpc>
                <a:spcPct val="90000"/>
              </a:lnSpc>
              <a:buFont typeface="+mj-lt"/>
              <a:buAutoNum type="arabicPeriod"/>
            </a:pPr>
            <a:endParaRPr lang="en-US" dirty="0" smtClean="0">
              <a:solidFill>
                <a:srgbClr val="00B050"/>
              </a:solidFill>
            </a:endParaRPr>
          </a:p>
          <a:p>
            <a:pPr marL="514350" indent="-514350">
              <a:lnSpc>
                <a:spcPct val="90000"/>
              </a:lnSpc>
              <a:buFont typeface="+mj-lt"/>
              <a:buAutoNum type="arabicPeriod"/>
            </a:pPr>
            <a:r>
              <a:rPr lang="en-US" dirty="0" smtClean="0">
                <a:solidFill>
                  <a:srgbClr val="00B050"/>
                </a:solidFill>
              </a:rPr>
              <a:t>Bob or Lisa checks-in with your client</a:t>
            </a:r>
          </a:p>
          <a:p>
            <a:pPr marL="514350" indent="-514350">
              <a:lnSpc>
                <a:spcPct val="90000"/>
              </a:lnSpc>
              <a:buFont typeface="+mj-lt"/>
              <a:buAutoNum type="arabicPeriod"/>
            </a:pPr>
            <a:endParaRPr lang="en-US" dirty="0" smtClean="0">
              <a:solidFill>
                <a:srgbClr val="00B050"/>
              </a:solidFill>
            </a:endParaRPr>
          </a:p>
          <a:p>
            <a:pPr marL="514350" indent="-514350">
              <a:lnSpc>
                <a:spcPct val="90000"/>
              </a:lnSpc>
              <a:buFont typeface="+mj-lt"/>
              <a:buAutoNum type="arabicPeriod"/>
            </a:pPr>
            <a:r>
              <a:rPr lang="en-US" dirty="0" smtClean="0">
                <a:solidFill>
                  <a:srgbClr val="00B050"/>
                </a:solidFill>
              </a:rPr>
              <a:t>We then make an hour-long </a:t>
            </a:r>
            <a:r>
              <a:rPr lang="en-US" dirty="0" err="1" smtClean="0">
                <a:solidFill>
                  <a:srgbClr val="00B050"/>
                </a:solidFill>
              </a:rPr>
              <a:t>apptmt</a:t>
            </a:r>
            <a:r>
              <a:rPr lang="en-US" dirty="0" smtClean="0">
                <a:solidFill>
                  <a:srgbClr val="00B050"/>
                </a:solidFill>
              </a:rPr>
              <a:t> with you</a:t>
            </a:r>
          </a:p>
          <a:p>
            <a:pPr marL="514350" indent="-514350">
              <a:lnSpc>
                <a:spcPct val="90000"/>
              </a:lnSpc>
              <a:buFont typeface="+mj-lt"/>
              <a:buAutoNum type="arabicPeriod"/>
            </a:pPr>
            <a:endParaRPr lang="en-US" dirty="0" smtClean="0">
              <a:solidFill>
                <a:srgbClr val="00B050"/>
              </a:solidFill>
            </a:endParaRPr>
          </a:p>
          <a:p>
            <a:pPr marL="514350" indent="-514350">
              <a:lnSpc>
                <a:spcPct val="90000"/>
              </a:lnSpc>
              <a:buFont typeface="+mj-lt"/>
              <a:buAutoNum type="arabicPeriod"/>
            </a:pPr>
            <a:r>
              <a:rPr lang="en-US" dirty="0" smtClean="0">
                <a:solidFill>
                  <a:srgbClr val="00B050"/>
                </a:solidFill>
              </a:rPr>
              <a:t>We have a “portfolio review” conversation </a:t>
            </a:r>
            <a:r>
              <a:rPr lang="en-US" dirty="0" smtClean="0">
                <a:solidFill>
                  <a:srgbClr val="0066FF"/>
                </a:solidFill>
              </a:rPr>
              <a:t>	</a:t>
            </a:r>
          </a:p>
          <a:p>
            <a:pPr eaLnBrk="1" hangingPunct="1">
              <a:lnSpc>
                <a:spcPct val="90000"/>
              </a:lnSpc>
              <a:buFontTx/>
              <a:buNone/>
            </a:pPr>
            <a:endParaRPr lang="en-US" dirty="0" smtClean="0">
              <a:solidFill>
                <a:srgbClr val="0066FF"/>
              </a:solidFill>
            </a:endParaRPr>
          </a:p>
          <a:p>
            <a:pPr eaLnBrk="1" hangingPunct="1">
              <a:lnSpc>
                <a:spcPct val="90000"/>
              </a:lnSpc>
            </a:pPr>
            <a:endParaRPr lang="en-US" dirty="0" smtClean="0">
              <a:solidFill>
                <a:srgbClr val="FF0066"/>
              </a:solidFill>
            </a:endParaRPr>
          </a:p>
          <a:p>
            <a:pPr eaLnBrk="1" hangingPunct="1">
              <a:lnSpc>
                <a:spcPct val="90000"/>
              </a:lnSpc>
              <a:buFontTx/>
              <a:buNone/>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470</Words>
  <Application>Microsoft Office PowerPoint</Application>
  <PresentationFormat>On-screen Show (4:3)</PresentationFormat>
  <Paragraphs>53</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Gulim</vt:lpstr>
      <vt:lpstr>Arial</vt:lpstr>
      <vt:lpstr>Calibri</vt:lpstr>
      <vt:lpstr>Office Theme</vt:lpstr>
      <vt:lpstr>There are 3 components to the  ITC Certification Portfolio</vt:lpstr>
      <vt:lpstr>Part 1: Reflecting on yourself  as a coachee</vt:lpstr>
      <vt:lpstr>Part 2: The “ITC Tracking Book” is the backbone of your ITC portfolio</vt:lpstr>
      <vt:lpstr>Part 3: Reflecting on yourself  as a coach</vt:lpstr>
      <vt:lpstr>What are we looking for in a portfolio? </vt:lpstr>
      <vt:lpstr>What are we looking for in a portfolio? </vt:lpstr>
      <vt:lpstr>ITC Certification Process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on Other: Honing Maps</dc:title>
  <dc:creator>Lisa</dc:creator>
  <cp:lastModifiedBy>Owner</cp:lastModifiedBy>
  <cp:revision>21</cp:revision>
  <dcterms:created xsi:type="dcterms:W3CDTF">2006-08-16T00:00:00Z</dcterms:created>
  <dcterms:modified xsi:type="dcterms:W3CDTF">2015-06-09T18:18:52Z</dcterms:modified>
</cp:coreProperties>
</file>